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"/>
  </p:notesMasterIdLst>
  <p:sldIdLst>
    <p:sldId id="1168" r:id="rId3"/>
    <p:sldId id="1197" r:id="rId4"/>
    <p:sldId id="1242" r:id="rId5"/>
    <p:sldId id="1198" r:id="rId7"/>
    <p:sldId id="1245" r:id="rId8"/>
    <p:sldId id="1256" r:id="rId9"/>
    <p:sldId id="1243" r:id="rId10"/>
    <p:sldId id="1246" r:id="rId11"/>
    <p:sldId id="1244" r:id="rId12"/>
    <p:sldId id="1254" r:id="rId13"/>
    <p:sldId id="1233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zcz" initials="c" lastIdx="6" clrIdx="0"/>
  <p:cmAuthor id="1" name="LBY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69" autoAdjust="0"/>
    <p:restoredTop sz="94075" autoAdjust="0"/>
  </p:normalViewPr>
  <p:slideViewPr>
    <p:cSldViewPr snapToGrid="0" snapToObjects="1">
      <p:cViewPr varScale="1">
        <p:scale>
          <a:sx n="63" d="100"/>
          <a:sy n="63" d="100"/>
        </p:scale>
        <p:origin x="996" y="48"/>
      </p:cViewPr>
      <p:guideLst>
        <p:guide orient="horz" pos="3360"/>
        <p:guide orient="horz" pos="3520"/>
        <p:guide pos="3852"/>
      </p:guideLst>
    </p:cSldViewPr>
  </p:slideViewPr>
  <p:outlineViewPr>
    <p:cViewPr>
      <p:scale>
        <a:sx n="33" d="100"/>
        <a:sy n="33" d="100"/>
      </p:scale>
      <p:origin x="0" y="20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7" d="100"/>
        <a:sy n="3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05EC1-E8C2-154A-92F8-F121534CC81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06566-698B-CB43-9CA2-4B6DCE067FC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68582" y="1788569"/>
            <a:ext cx="9144000" cy="2387600"/>
          </a:xfrm>
        </p:spPr>
        <p:txBody>
          <a:bodyPr/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副标题 2"/>
          <p:cNvSpPr>
            <a:spLocks noGrp="1"/>
          </p:cNvSpPr>
          <p:nvPr>
            <p:ph type="subTitle" idx="1"/>
          </p:nvPr>
        </p:nvSpPr>
        <p:spPr>
          <a:xfrm>
            <a:off x="261257" y="4957355"/>
            <a:ext cx="8534400" cy="1752600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0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106679" y="1133293"/>
            <a:ext cx="11976463" cy="562020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C00000"/>
              </a:buClr>
              <a:buFont typeface="Wingdings" panose="05000000000000000000" pitchFamily="2" charset="2"/>
              <a:buChar char="n"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800100" indent="-342900">
              <a:buClr>
                <a:srgbClr val="C00000"/>
              </a:buClr>
              <a:buFont typeface="Wingdings" panose="05000000000000000000" pitchFamily="2" charset="2"/>
              <a:buChar char="l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257300" indent="-342900">
              <a:buClr>
                <a:srgbClr val="C00000"/>
              </a:buClr>
              <a:buFont typeface="Wingdings" panose="05000000000000000000" pitchFamily="2" charset="2"/>
              <a:buChar char="ü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57350" indent="-285750">
              <a:buClr>
                <a:srgbClr val="C00000"/>
              </a:buClr>
              <a:buFont typeface="Wingdings" panose="05000000000000000000" pitchFamily="2" charset="2"/>
              <a:buChar char="Ø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171700" indent="-342900">
              <a:buClr>
                <a:srgbClr val="C00000"/>
              </a:buClr>
              <a:buFont typeface="Arial" panose="020B0604020202020204" pitchFamily="34" charset="0"/>
              <a:buChar char="•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6566262" y="140350"/>
            <a:ext cx="5529944" cy="760987"/>
          </a:xfrm>
        </p:spPr>
        <p:txBody>
          <a:bodyPr/>
          <a:lstStyle>
            <a:lvl1pPr algn="r">
              <a:defRPr sz="32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66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0764" y="2716216"/>
            <a:ext cx="10515600" cy="1325565"/>
          </a:xfrm>
          <a:prstGeom prst="rect">
            <a:avLst/>
          </a:prstGeom>
        </p:spPr>
        <p:txBody>
          <a:bodyPr lIns="91433" tIns="45716" rIns="91433" bIns="45716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1020763" y="2716213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FFD966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FD966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FD966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FD966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FD966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173162" y="2564808"/>
            <a:ext cx="11845483" cy="249047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91384" tIns="45692" rIns="91384" bIns="45692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4800" b="1" dirty="0">
                <a:ln w="10160">
                  <a:solidFill>
                    <a:srgbClr val="D9EDEE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中试车间基建方案</a:t>
            </a:r>
            <a:endParaRPr lang="zh-CN" altLang="en-US" sz="4800" b="1" dirty="0">
              <a:ln w="10160">
                <a:solidFill>
                  <a:srgbClr val="D9EDEE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2800" b="1" dirty="0">
                <a:ln w="10160">
                  <a:solidFill>
                    <a:srgbClr val="D9EDEE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酿造研发部</a:t>
            </a:r>
            <a:endParaRPr lang="zh-CN" altLang="en-US" sz="2800" b="1" dirty="0">
              <a:ln w="10160">
                <a:solidFill>
                  <a:srgbClr val="D9EDEE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>
              <a:lnSpc>
                <a:spcPct val="150000"/>
              </a:lnSpc>
            </a:pPr>
            <a:r>
              <a:rPr lang="en-US" altLang="zh-CN" sz="2800" b="1" dirty="0">
                <a:ln w="10160">
                  <a:solidFill>
                    <a:srgbClr val="D9EDEE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2800" b="1" dirty="0">
                <a:ln w="10160">
                  <a:solidFill>
                    <a:srgbClr val="D9EDEE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800" b="1" dirty="0">
                <a:ln w="10160">
                  <a:solidFill>
                    <a:srgbClr val="D9EDEE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b="1" dirty="0">
                <a:ln w="10160">
                  <a:solidFill>
                    <a:srgbClr val="D9EDEE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2800" b="1" dirty="0">
              <a:ln w="10160">
                <a:solidFill>
                  <a:srgbClr val="D9EDEE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601710" y="0"/>
            <a:ext cx="31184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q"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曲房内部布局</a:t>
            </a:r>
            <a:endParaRPr lang="zh-CN" altLang="en-US" sz="2400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26480" y="1381125"/>
            <a:ext cx="5777865" cy="30137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25550" y="4839970"/>
            <a:ext cx="35890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70</a:t>
            </a:r>
            <a:r>
              <a:rPr lang="zh-CN" altLang="en-US" sz="2400" b="1"/>
              <a:t>平米新中试车间布局图</a:t>
            </a:r>
            <a:endParaRPr lang="zh-CN" altLang="en-US" sz="2400" b="1"/>
          </a:p>
        </p:txBody>
      </p:sp>
      <p:sp>
        <p:nvSpPr>
          <p:cNvPr id="5" name="文本框 4"/>
          <p:cNvSpPr txBox="1"/>
          <p:nvPr/>
        </p:nvSpPr>
        <p:spPr>
          <a:xfrm>
            <a:off x="7700010" y="4839970"/>
            <a:ext cx="35890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产业园预计布局图</a:t>
            </a:r>
            <a:endParaRPr lang="zh-CN" altLang="en-US" sz="2400" b="1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05" y="1457960"/>
            <a:ext cx="4838065" cy="31946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75690" y="5659120"/>
            <a:ext cx="100399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中间顶部做滑轨，可增加隔离帘将曲房分为两个</a:t>
            </a:r>
            <a:r>
              <a:rPr lang="en-US" altLang="zh-CN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35</a:t>
            </a:r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平米曲房</a:t>
            </a:r>
            <a:r>
              <a:rPr lang="zh-CN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0" name="图片 3" descr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511" name="文本框 4"/>
          <p:cNvSpPr txBox="1"/>
          <p:nvPr/>
        </p:nvSpPr>
        <p:spPr>
          <a:xfrm>
            <a:off x="0" y="2784763"/>
            <a:ext cx="12192000" cy="1323439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defRPr sz="5400" b="1">
                <a:solidFill>
                  <a:srgbClr val="FFFFFF"/>
                </a:solidFill>
              </a:defRPr>
            </a:lvl1pPr>
          </a:lstStyle>
          <a:p>
            <a:r>
              <a:rPr sz="8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sz="8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1599565" y="4788535"/>
            <a:ext cx="28917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charset="0"/>
              <a:buChar char="q"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选址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147" name="图片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"/>
          <a:stretch>
            <a:fillRect/>
          </a:stretch>
        </p:blipFill>
        <p:spPr bwMode="auto">
          <a:xfrm>
            <a:off x="1734820" y="1261745"/>
            <a:ext cx="8670290" cy="338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5128895" y="4788535"/>
            <a:ext cx="311848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q"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建筑结构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8543290" y="4757420"/>
            <a:ext cx="311848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q"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内部装修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2610" y="1638935"/>
            <a:ext cx="7496175" cy="4133850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3019425" y="2525395"/>
            <a:ext cx="2328545" cy="172148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423910" y="2678430"/>
            <a:ext cx="34004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预设排放位置：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六曲香新厂东北侧空地。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 Box 2"/>
          <p:cNvSpPr txBox="1"/>
          <p:nvPr/>
        </p:nvSpPr>
        <p:spPr>
          <a:xfrm>
            <a:off x="8932545" y="0"/>
            <a:ext cx="28917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q"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选址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886200" y="5149850"/>
            <a:ext cx="50463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控温大曲培养室（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70m</a:t>
            </a:r>
            <a:r>
              <a:rPr lang="en-US" altLang="zh-CN" b="1" baseline="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设备间（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24.5m</a:t>
            </a:r>
            <a:r>
              <a:rPr lang="en-US" altLang="zh-CN" b="1" baseline="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Text Box 2"/>
          <p:cNvSpPr txBox="1"/>
          <p:nvPr/>
        </p:nvSpPr>
        <p:spPr>
          <a:xfrm>
            <a:off x="8932545" y="0"/>
            <a:ext cx="28917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q"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选址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09055" y="1443355"/>
            <a:ext cx="5147945" cy="32188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15" y="1231900"/>
            <a:ext cx="5537835" cy="31857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/>
          <p:nvPr/>
        </p:nvSpPr>
        <p:spPr>
          <a:xfrm>
            <a:off x="8932545" y="0"/>
            <a:ext cx="28917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q"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选址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8" name="表格 7"/>
          <p:cNvGraphicFramePr/>
          <p:nvPr>
            <p:custDataLst>
              <p:tags r:id="rId1"/>
            </p:custDataLst>
          </p:nvPr>
        </p:nvGraphicFramePr>
        <p:xfrm>
          <a:off x="59837" y="797243"/>
          <a:ext cx="12055475" cy="61048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2390"/>
                <a:gridCol w="1365250"/>
                <a:gridCol w="1504315"/>
                <a:gridCol w="1456690"/>
                <a:gridCol w="6386830"/>
              </a:tblGrid>
              <a:tr h="508000">
                <a:tc gridSpan="5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spc="12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建筑需求</a:t>
                      </a:r>
                      <a:endParaRPr lang="en-US" altLang="en-US" sz="1600" b="1" spc="12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cPr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</a:tr>
              <a:tr h="508000">
                <a:tc gridSpan="5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spc="12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一、培养中试车间（详细图纸见下部分析）</a:t>
                      </a:r>
                      <a:endParaRPr lang="en-US" altLang="en-US" sz="1600" b="1" spc="12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</a:tcPr>
                </a:tc>
                <a:tc hMerge="1">
                  <a:tcP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</a:tcPr>
                </a:tc>
                <a:tc hMerge="1">
                  <a:tcP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</a:tcPr>
                </a:tc>
                <a:tc hMerge="1">
                  <a:tcPr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</a:tcPr>
                </a:tc>
              </a:tr>
              <a:tr h="50800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spc="12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结构</a:t>
                      </a:r>
                      <a:endParaRPr lang="en-US" sz="1600" b="1" spc="12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spc="12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尺寸</a:t>
                      </a:r>
                      <a:endParaRPr lang="en-US" sz="1600" b="1" spc="12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spc="12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面积</a:t>
                      </a:r>
                      <a:endParaRPr lang="en-US" sz="1600" b="1" spc="12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spc="12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高度</a:t>
                      </a:r>
                      <a:endParaRPr lang="en-US" sz="1600" b="1" spc="12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spc="12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其他要求</a:t>
                      </a:r>
                      <a:endParaRPr lang="en-US" sz="1600" b="1" spc="12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2771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spc="12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设备间</a:t>
                      </a:r>
                      <a:endParaRPr lang="en-US" sz="1400" b="0" spc="12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7*3.5米</a:t>
                      </a:r>
                      <a:endParaRPr lang="en-US" altLang="en-US" sz="14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24.5平米</a:t>
                      </a:r>
                      <a:endParaRPr lang="en-US" altLang="en-US" sz="14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3-3.5米</a:t>
                      </a:r>
                      <a:endParaRPr lang="en-US" altLang="en-US" sz="14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1.开门（H2050mm*W1500mm）保证设备进入，2.开窗一扇（</a:t>
                      </a:r>
                      <a:r>
                        <a:rPr lang="zh-CN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标准塑钢推拉窗</a:t>
                      </a: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），设置下水口。</a:t>
                      </a:r>
                      <a:endParaRPr lang="en-US" altLang="en-US" sz="14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9542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spc="12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培养室</a:t>
                      </a:r>
                      <a:endParaRPr lang="en-US" altLang="en-US" sz="1400" b="0" spc="12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7*10米</a:t>
                      </a:r>
                      <a:endParaRPr lang="en-US" altLang="en-US" sz="14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70平米</a:t>
                      </a:r>
                      <a:endParaRPr lang="en-US" altLang="en-US" sz="14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3-3.5米</a:t>
                      </a:r>
                      <a:endParaRPr lang="en-US" altLang="en-US" sz="14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注重保温、隔热，1</a:t>
                      </a:r>
                      <a:r>
                        <a:rPr lang="zh-CN" altLang="en-US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扇设备间门</a:t>
                      </a:r>
                      <a:r>
                        <a:rPr lang="en-US" sz="1400" b="1" spc="120">
                          <a:solidFill>
                            <a:srgbClr val="40404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（H2050mm*W1500mm）</a:t>
                      </a: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向外对开门保温防风，1</a:t>
                      </a:r>
                      <a:r>
                        <a:rPr lang="zh-CN" altLang="en-US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扇连接设备间培养间门</a:t>
                      </a:r>
                      <a:r>
                        <a:rPr lang="en-US" sz="1400" b="1" spc="120">
                          <a:solidFill>
                            <a:srgbClr val="40404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（H2050mm*W900mm）</a:t>
                      </a:r>
                      <a:r>
                        <a:rPr lang="zh-CN" altLang="en-US" sz="140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，</a:t>
                      </a: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扇东侧曲块入房门</a:t>
                      </a:r>
                      <a:r>
                        <a:rPr lang="en-US" sz="1400" b="1" spc="120">
                          <a:solidFill>
                            <a:srgbClr val="40404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（H2050mm*W1600mm）</a:t>
                      </a:r>
                      <a:r>
                        <a:rPr lang="zh-CN" altLang="en-US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，</a:t>
                      </a: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4扇窗户</a:t>
                      </a:r>
                      <a:r>
                        <a:rPr lang="en-US" sz="1400" b="1" spc="120">
                          <a:solidFill>
                            <a:srgbClr val="40404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（W2500mm*H1850mm</a:t>
                      </a: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）</a:t>
                      </a:r>
                      <a:r>
                        <a:rPr lang="zh-CN" altLang="en-US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，后</a:t>
                      </a:r>
                      <a:r>
                        <a:rPr lang="en-US" altLang="zh-CN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个前</a:t>
                      </a:r>
                      <a:r>
                        <a:rPr lang="en-US" altLang="zh-CN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个。</a:t>
                      </a: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整体地面硬化，做道路可将曲块送至房内，顶部做冷凝水引流槽</a:t>
                      </a:r>
                      <a:r>
                        <a:rPr lang="zh-CN" altLang="en-US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，瓦片形式</a:t>
                      </a: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，</a:t>
                      </a:r>
                      <a:r>
                        <a:rPr lang="zh-CN" altLang="en-US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做小角度吊顶使用石膏板材质，</a:t>
                      </a: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墙体使用</a:t>
                      </a:r>
                      <a:r>
                        <a:rPr lang="zh-CN" altLang="en-US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页岩标砖</a:t>
                      </a: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，防止凝露。设置下水口。</a:t>
                      </a:r>
                      <a:endParaRPr lang="en-US" altLang="en-US" sz="14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71805">
                <a:tc gridSpan="5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二、能源</a:t>
                      </a:r>
                      <a:endParaRPr lang="en-US" altLang="en-US" sz="14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</a:tcPr>
                </a:tc>
                <a:tc hMerge="1"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</a:tcPr>
                </a:tc>
                <a:tc hMerge="1"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</a:tcPr>
                </a:tc>
                <a:tc hMerge="1">
                  <a:tcPr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</a:tcPr>
                </a:tc>
              </a:tr>
              <a:tr h="47180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spc="12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水</a:t>
                      </a:r>
                      <a:endParaRPr lang="en-US" altLang="en-US" sz="1400" b="0" spc="12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引入一根</a:t>
                      </a: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DN32水管一根</a:t>
                      </a: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，需注意保温，做</a:t>
                      </a:r>
                      <a:r>
                        <a:rPr lang="en-US" sz="1400" b="1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下水地漏</a:t>
                      </a: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（设备间、培养间）</a:t>
                      </a:r>
                      <a:endParaRPr lang="en-US" altLang="en-US" sz="14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</a:tcPr>
                </a:tc>
                <a:tc hMerge="1"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</a:tcPr>
                </a:tc>
                <a:tc hMerge="1">
                  <a:tcPr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</a:tcPr>
                </a:tc>
              </a:tr>
              <a:tr h="47180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spc="12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</a:t>
                      </a:r>
                      <a:endParaRPr lang="en-US" altLang="en-US" sz="1400" b="0" spc="12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gridSpan="4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需求50kw功率电源引入25平方电缆，注意防火。</a:t>
                      </a:r>
                      <a:endParaRPr lang="en-US" altLang="en-US" sz="14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cPr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/>
          <p:nvPr/>
        </p:nvSpPr>
        <p:spPr>
          <a:xfrm>
            <a:off x="8932545" y="0"/>
            <a:ext cx="28917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q"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选址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111250" y="1457960"/>
          <a:ext cx="10082530" cy="4858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940"/>
                <a:gridCol w="8911590"/>
              </a:tblGrid>
              <a:tr h="962025"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8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关于红星基建预设环控系统协助事项</a:t>
                      </a:r>
                      <a:endParaRPr lang="zh-CN" altLang="en-US" sz="18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6877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8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水路</a:t>
                      </a:r>
                      <a:endParaRPr lang="zh-CN" altLang="en-US" sz="18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从单体右侧给水井中引入一根DN32水管一根，需注意保温，为设备间配置DN32的水管，末端配置球阀。位置可放置于进门左后墙，离地高度约600mm。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0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8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排水口</a:t>
                      </a:r>
                      <a:endParaRPr lang="zh-CN" altLang="en-US" sz="18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可分别在进门左后和右后墙角位预留DN50的排水口。设备室、培养间各设置地漏一个，排水井距离单体25米左右，DN50排水管道管道需埋入绿化地面以下。</a:t>
                      </a:r>
                      <a:endParaRPr lang="zh-CN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0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8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电路</a:t>
                      </a:r>
                      <a:endParaRPr lang="zh-CN" altLang="en-US" sz="18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需求50kw功率电源引入25平方电缆，注意防火，箱变接线位置距控温曲房距离50米左右在进门左手边墙体上配置明装终端盒，装配断路器C32型，进线线径6mm。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74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8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墙体</a:t>
                      </a:r>
                      <a:endParaRPr lang="zh-CN" altLang="en-US" sz="18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分别于设备间和发酵房连接墙上预留150mm风管口4个，位于吊顶线上方；下方预留32mm水管口，离地高度150mm,离墙边聚约100mm。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0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8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顶</a:t>
                      </a:r>
                      <a:endParaRPr lang="zh-CN" altLang="en-US" sz="18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如果采用集成顶，需要在发酵房和设备间4角预留60mm*60mm,检修口（用于安装设备的进口）。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-214748257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7030" y="4098290"/>
            <a:ext cx="7640320" cy="26047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8601710" y="0"/>
            <a:ext cx="311848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q"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建筑结构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门窗尺寸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8155305" y="1593850"/>
            <a:ext cx="4011295" cy="39077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门尺寸：</a:t>
            </a:r>
            <a:r>
              <a:rPr lang="en-US" altLang="zh-CN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W1500mm*H2050mm</a:t>
            </a:r>
            <a:br>
              <a:rPr lang="en-US" altLang="zh-CN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zh-CN" alt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窗尺寸：</a:t>
            </a:r>
            <a:r>
              <a:rPr lang="en-US" altLang="zh-CN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</a:t>
            </a:r>
            <a:r>
              <a:rPr lang="en-US" altLang="zh-CN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2500mm*H1850mm</a:t>
            </a:r>
            <a:r>
              <a:rPr lang="zh-CN" alt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，底边离地高度</a:t>
            </a:r>
            <a:r>
              <a:rPr lang="en-US" altLang="zh-CN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600mm;</a:t>
            </a:r>
            <a:endParaRPr lang="en-US" altLang="zh-CN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备注：开门窗尺寸按门窗尺寸</a:t>
            </a:r>
            <a:r>
              <a:rPr lang="en-US" altLang="zh-CN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+20mm,</a:t>
            </a:r>
            <a:r>
              <a:rPr lang="zh-CN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可根据实际调整。</a:t>
            </a:r>
            <a:endParaRPr lang="zh-CN" altLang="en-US" sz="2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开门形式：</a:t>
            </a:r>
            <a:r>
              <a:rPr lang="zh-CN" altLang="en-US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对开门形式或平开门形式。</a:t>
            </a:r>
            <a:endParaRPr lang="zh-CN" altLang="en-US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窗户形式：三段中旋形式</a:t>
            </a:r>
            <a:endParaRPr lang="en-US" altLang="zh-CN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961390"/>
            <a:ext cx="7639050" cy="30099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483225" y="1848485"/>
            <a:ext cx="670877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东侧门设计：</a:t>
            </a:r>
            <a:endParaRPr lang="zh-CN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宽</a:t>
            </a:r>
            <a:r>
              <a:rPr lang="en-US" altLang="zh-CN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1600</a:t>
            </a:r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，高</a:t>
            </a:r>
            <a:r>
              <a:rPr lang="en-US" altLang="zh-CN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2050.</a:t>
            </a:r>
            <a:endParaRPr lang="zh-CN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endParaRPr lang="zh-CN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窗户设计：</a:t>
            </a:r>
            <a:endParaRPr lang="zh-CN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窗户采用三段形式，面积按照传统窗户面积核算</a:t>
            </a:r>
            <a:endParaRPr lang="zh-CN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endParaRPr lang="zh-CN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7" name="图片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72515" y="3532505"/>
            <a:ext cx="1988185" cy="3325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" y="884555"/>
            <a:ext cx="4751070" cy="24803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601710" y="0"/>
            <a:ext cx="311848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q"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建筑结构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屋顶尺寸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400"/>
          </a:p>
        </p:txBody>
      </p:sp>
      <p:grpSp>
        <p:nvGrpSpPr>
          <p:cNvPr id="1073743109" name="组合 1073743108"/>
          <p:cNvGrpSpPr/>
          <p:nvPr/>
        </p:nvGrpSpPr>
        <p:grpSpPr>
          <a:xfrm>
            <a:off x="278765" y="1113155"/>
            <a:ext cx="8498840" cy="5226685"/>
            <a:chOff x="1416" y="104257"/>
            <a:chExt cx="11538" cy="6173"/>
          </a:xfrm>
        </p:grpSpPr>
        <p:pic>
          <p:nvPicPr>
            <p:cNvPr id="1073743101" name="图片 107374310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6" y="106788"/>
              <a:ext cx="4971" cy="166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73743102" name="图片 107374310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6" y="104277"/>
              <a:ext cx="5631" cy="2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73743103" name="图片 107374310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56" y="104257"/>
              <a:ext cx="5899" cy="209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73743104" name="图片 107374310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71" y="109048"/>
              <a:ext cx="5496" cy="13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73743105" name="图片 107374310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31" y="106709"/>
              <a:ext cx="2830" cy="231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73743106" name="图片 1073743105" descr="32313537363133303b32313537363131303bbcfdcdb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800000">
              <a:off x="6891" y="106409"/>
              <a:ext cx="345" cy="34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73743107" name="图片 1073743106" descr="32313537363133303b32313537363131303bbcfdcdb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01" y="106379"/>
              <a:ext cx="345" cy="34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73743108" name="图片 1073743107" descr="32313537363133303b32313537363131303bbcfdcdb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16" y="108569"/>
              <a:ext cx="345" cy="34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文本框 6"/>
          <p:cNvSpPr txBox="1"/>
          <p:nvPr/>
        </p:nvSpPr>
        <p:spPr>
          <a:xfrm>
            <a:off x="8926195" y="2667000"/>
            <a:ext cx="326644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制作斜顶保温：</a:t>
            </a: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0.5</a:t>
            </a:r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米挑高</a:t>
            </a:r>
            <a:endParaRPr lang="zh-CN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考虑保温，内部做小角度斜顶</a:t>
            </a:r>
            <a:endParaRPr lang="zh-CN" altLang="en-US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材质为石膏板。</a:t>
            </a:r>
            <a:endParaRPr lang="zh-CN" altLang="en-US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p="http://schemas.openxmlformats.org/presentationml/2006/main">
  <p:tag name="KSO_WM_UNIT_TABLE_BEAUTIFY" val="smartTable{ef87bd82-ae30-4396-aa46-3edf1edb149e}"/>
  <p:tag name="TABLE_ENDDRAG_ORIGIN_RECT" val="949*479"/>
  <p:tag name="TABLE_ENDDRAG_RECT" val="4*63*949*479"/>
  <p:tag name="TABLE_RECT" val="17.0116*22.525*690.7*494.95"/>
  <p:tag name="TABLE_EMPHASIZE_COLOR" val="6579300"/>
  <p:tag name="TABLE_ONEKEY_SKIN_IDX" val="0"/>
  <p:tag name="TABLE_SKINIDX" val="-1"/>
  <p:tag name="TABLE_COLORIDX" val="l"/>
</p:tagLst>
</file>

<file path=ppt/tags/tag3.xml><?xml version="1.0" encoding="utf-8"?>
<p:tagLst xmlns:p="http://schemas.openxmlformats.org/presentationml/2006/main">
  <p:tag name="KSO_WM_UNIT_TABLE_BEAUTIFY" val="smartTable{0c238cb0-f823-466f-9d58-f81c447fd115}"/>
  <p:tag name="TABLE_ENDDRAG_ORIGIN_RECT" val="793*382"/>
  <p:tag name="TABLE_ENDDRAG_RECT" val="87*114*793*382"/>
</p:tagLst>
</file>

<file path=ppt/tags/tag4.xml><?xml version="1.0" encoding="utf-8"?>
<p:tagLst xmlns:p="http://schemas.openxmlformats.org/presentationml/2006/main">
  <p:tag name="KSO_WM_UNIT_PLACING_PICTURE_USER_VIEWPORT" val="{&quot;height&quot;:4799,&quot;width&quot;:14076}"/>
</p:tagLst>
</file>

<file path=ppt/tags/tag5.xml><?xml version="1.0" encoding="utf-8"?>
<p:tagLst xmlns:p="http://schemas.openxmlformats.org/presentationml/2006/main">
  <p:tag name="KSO_WM_UNIT_PLACING_PICTURE_USER_VIEWPORT" val="{&quot;height&quot;:5645,&quot;width&quot;:3375}"/>
</p:tagLst>
</file>

<file path=ppt/tags/tag6.xml><?xml version="1.0" encoding="utf-8"?>
<p:tagLst xmlns:p="http://schemas.openxmlformats.org/presentationml/2006/main">
  <p:tag name="KSO_WM_UNIT_PLACING_PICTURE_USER_VIEWPORT" val="{&quot;height&quot;:4746,&quot;width&quot;:9099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1381</Words>
  <Application>WPS 演示</Application>
  <PresentationFormat>宽屏</PresentationFormat>
  <Paragraphs>167</Paragraphs>
  <Slides>11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等线 Light</vt:lpstr>
      <vt:lpstr>Wingdings</vt:lpstr>
      <vt:lpstr>仿宋</vt:lpstr>
      <vt:lpstr>Arial Unicode MS</vt:lpstr>
      <vt:lpstr>等线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杨瑞</dc:creator>
  <cp:lastModifiedBy>燕痕</cp:lastModifiedBy>
  <cp:revision>1074</cp:revision>
  <dcterms:created xsi:type="dcterms:W3CDTF">2020-02-11T11:54:00Z</dcterms:created>
  <dcterms:modified xsi:type="dcterms:W3CDTF">2021-04-23T08:29:11Z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037A46AA04FE417CB621EAFEED528B2C</vt:lpwstr>
  </property>
</Properties>
</file>